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90" r:id="rId3"/>
    <p:sldId id="291" r:id="rId4"/>
    <p:sldId id="293" r:id="rId5"/>
    <p:sldId id="272" r:id="rId6"/>
    <p:sldId id="265" r:id="rId7"/>
    <p:sldId id="266" r:id="rId8"/>
    <p:sldId id="267" r:id="rId9"/>
    <p:sldId id="292" r:id="rId10"/>
    <p:sldId id="268"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57999E-F285-42C8-B4B3-FCF95FE16328}" type="datetimeFigureOut">
              <a:rPr lang="en-US" smtClean="0"/>
              <a:pPr/>
              <a:t>3/31/2009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57999E-F285-42C8-B4B3-FCF95FE16328}" type="datetimeFigureOut">
              <a:rPr lang="en-US" smtClean="0"/>
              <a:pPr/>
              <a:t>3/31/2009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57999E-F285-42C8-B4B3-FCF95FE16328}" type="datetimeFigureOut">
              <a:rPr lang="en-US" smtClean="0"/>
              <a:pPr/>
              <a:t>3/31/2009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7999E-F285-42C8-B4B3-FCF95FE16328}" type="datetimeFigureOut">
              <a:rPr lang="en-US" smtClean="0"/>
              <a:pPr/>
              <a:t>3/31/2009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57999E-F285-42C8-B4B3-FCF95FE16328}" type="datetimeFigureOut">
              <a:rPr lang="en-US" smtClean="0"/>
              <a:pPr/>
              <a:t>3/31/2009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57999E-F285-42C8-B4B3-FCF95FE16328}" type="datetimeFigureOut">
              <a:rPr lang="en-US" smtClean="0"/>
              <a:pPr/>
              <a:t>3/31/2009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57999E-F285-42C8-B4B3-FCF95FE16328}" type="datetimeFigureOut">
              <a:rPr lang="en-US" smtClean="0"/>
              <a:pPr/>
              <a:t>3/31/2009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698B81-041B-4B31-99A5-228DA5D2B9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ODBC Database Access:</a:t>
            </a:r>
            <a:br>
              <a:rPr lang="en-US" dirty="0" smtClean="0"/>
            </a:br>
            <a:r>
              <a:rPr lang="en-US" dirty="0" smtClean="0"/>
              <a:t>Restriction Search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991600" cy="1143000"/>
          </a:xfrm>
        </p:spPr>
        <p:txBody>
          <a:bodyPr>
            <a:normAutofit fontScale="90000"/>
          </a:bodyPr>
          <a:lstStyle/>
          <a:p>
            <a:r>
              <a:rPr lang="en-US" dirty="0" smtClean="0"/>
              <a:t>Multiple Records may exist for a microform number if the circled number shown below reads more than “1”:</a:t>
            </a:r>
            <a:endParaRPr lang="en-US" dirty="0"/>
          </a:p>
        </p:txBody>
      </p:sp>
      <p:pic>
        <p:nvPicPr>
          <p:cNvPr id="25602" name="Picture 2"/>
          <p:cNvPicPr>
            <a:picLocks noChangeAspect="1" noChangeArrowheads="1"/>
          </p:cNvPicPr>
          <p:nvPr/>
        </p:nvPicPr>
        <p:blipFill>
          <a:blip r:embed="rId2"/>
          <a:srcRect/>
          <a:stretch>
            <a:fillRect/>
          </a:stretch>
        </p:blipFill>
        <p:spPr bwMode="auto">
          <a:xfrm>
            <a:off x="1295400" y="1905000"/>
            <a:ext cx="6527800" cy="4648200"/>
          </a:xfrm>
          <a:prstGeom prst="rect">
            <a:avLst/>
          </a:prstGeom>
          <a:noFill/>
          <a:ln w="9525">
            <a:noFill/>
            <a:miter lim="800000"/>
            <a:headEnd/>
            <a:tailEnd/>
          </a:ln>
          <a:effectLst/>
        </p:spPr>
      </p:pic>
      <p:sp>
        <p:nvSpPr>
          <p:cNvPr id="5" name="Oval 4"/>
          <p:cNvSpPr/>
          <p:nvPr/>
        </p:nvSpPr>
        <p:spPr>
          <a:xfrm>
            <a:off x="3352800" y="5943600"/>
            <a:ext cx="6858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Approved Codes for posting images online:</a:t>
            </a:r>
            <a:endParaRPr lang="en-US"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sz="3800" dirty="0" smtClean="0"/>
              <a:t>Check the dates of the document to determine that all individuals listed or mentioned in the document are deceased. (Typically, if the document is more than 120 years old, all individuals will be deceased.) Reject the image if it lists any living individuals.</a:t>
            </a:r>
          </a:p>
          <a:p>
            <a:pPr lvl="0"/>
            <a:r>
              <a:rPr lang="en-US" sz="3800" dirty="0" smtClean="0"/>
              <a:t>If the following codes are returned from querying the ODBC, the image may be uploaded to the </a:t>
            </a:r>
            <a:r>
              <a:rPr lang="en-US" sz="3800" dirty="0" err="1" smtClean="0"/>
              <a:t>FamilySearch</a:t>
            </a:r>
            <a:r>
              <a:rPr lang="en-US" sz="3800" dirty="0" smtClean="0"/>
              <a:t> Wiki:  K1, L1, M1, N1, and R1. </a:t>
            </a:r>
          </a:p>
          <a:p>
            <a:pPr lvl="0"/>
            <a:r>
              <a:rPr lang="en-US" sz="3800" dirty="0" smtClean="0"/>
              <a:t>If the image is acceptable, follow any special instructions associated with T9A in the ODBC database, and then upload the image to the </a:t>
            </a:r>
            <a:r>
              <a:rPr lang="en-US" sz="3800" dirty="0" err="1" smtClean="0"/>
              <a:t>FamilySearch</a:t>
            </a:r>
            <a:r>
              <a:rPr lang="en-US" sz="3800" dirty="0" smtClean="0"/>
              <a:t> Wiki using the “Upload the Image” instructions.</a:t>
            </a:r>
          </a:p>
          <a:p>
            <a:pPr lvl="0"/>
            <a:r>
              <a:rPr lang="en-US" sz="3800" dirty="0" smtClean="0"/>
              <a:t>If the ODBC query returns any other codes than K1, L1, M1, N1, or R1, the image must be rejected. </a:t>
            </a:r>
          </a:p>
          <a:p>
            <a:pPr lvl="0"/>
            <a:r>
              <a:rPr lang="en-US" sz="3800" dirty="0" smtClean="0"/>
              <a:t>If the image is rejected, send the user a letter explaining why the image was rejected.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With the DBShortcut.mdb icon on your computer desktop, the Restriction Search database is ready to use.</a:t>
            </a:r>
            <a:endParaRPr lang="en-US" dirty="0"/>
          </a:p>
        </p:txBody>
      </p:sp>
      <p:pic>
        <p:nvPicPr>
          <p:cNvPr id="26627" name="Picture 3"/>
          <p:cNvPicPr>
            <a:picLocks noChangeAspect="1" noChangeArrowheads="1"/>
          </p:cNvPicPr>
          <p:nvPr/>
        </p:nvPicPr>
        <p:blipFill>
          <a:blip r:embed="rId2"/>
          <a:srcRect l="64063" t="25000" r="29492" b="62500"/>
          <a:stretch>
            <a:fillRect/>
          </a:stretch>
        </p:blipFill>
        <p:spPr bwMode="auto">
          <a:xfrm>
            <a:off x="2819400" y="2209799"/>
            <a:ext cx="3048000" cy="22167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1524000"/>
          </a:xfrm>
        </p:spPr>
        <p:txBody>
          <a:bodyPr>
            <a:normAutofit/>
          </a:bodyPr>
          <a:lstStyle/>
          <a:p>
            <a:r>
              <a:rPr lang="en-US" dirty="0" smtClean="0"/>
              <a:t>How to Use the Restriction Search Database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checking the database . . .</a:t>
            </a:r>
            <a:endParaRPr lang="en-US" dirty="0"/>
          </a:p>
        </p:txBody>
      </p:sp>
      <p:sp>
        <p:nvSpPr>
          <p:cNvPr id="3" name="Content Placeholder 2"/>
          <p:cNvSpPr>
            <a:spLocks noGrp="1"/>
          </p:cNvSpPr>
          <p:nvPr>
            <p:ph idx="1"/>
          </p:nvPr>
        </p:nvSpPr>
        <p:spPr/>
        <p:txBody>
          <a:bodyPr/>
          <a:lstStyle/>
          <a:p>
            <a:pPr lvl="0"/>
            <a:r>
              <a:rPr lang="en-US" dirty="0" smtClean="0"/>
              <a:t>Check the dates of the document to determine that all individuals listed or mentioned in the document are deceased. (Typically, if the document is more than 120 years old, all individuals will be deceased.) </a:t>
            </a:r>
          </a:p>
          <a:p>
            <a:pPr lvl="0"/>
            <a:r>
              <a:rPr lang="en-US" dirty="0" smtClean="0"/>
              <a:t>If the document contains information on living individuals, it may not be used in the </a:t>
            </a:r>
            <a:r>
              <a:rPr lang="en-US" dirty="0" err="1" smtClean="0"/>
              <a:t>FamilySearch</a:t>
            </a:r>
            <a:r>
              <a:rPr lang="en-US" dirty="0" smtClean="0"/>
              <a:t> Wiki.</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Locate the icon shown below on your desktop and click on it.</a:t>
            </a:r>
            <a:endParaRPr lang="en-US" dirty="0"/>
          </a:p>
        </p:txBody>
      </p:sp>
      <p:pic>
        <p:nvPicPr>
          <p:cNvPr id="26627" name="Picture 3"/>
          <p:cNvPicPr>
            <a:picLocks noChangeAspect="1" noChangeArrowheads="1"/>
          </p:cNvPicPr>
          <p:nvPr/>
        </p:nvPicPr>
        <p:blipFill>
          <a:blip r:embed="rId2"/>
          <a:srcRect l="64063" t="25000" r="29492" b="62500"/>
          <a:stretch>
            <a:fillRect/>
          </a:stretch>
        </p:blipFill>
        <p:spPr bwMode="auto">
          <a:xfrm>
            <a:off x="2819400" y="2209799"/>
            <a:ext cx="3048000" cy="22167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the login screen, type the username and password shown below. Click “OK”</a:t>
            </a:r>
            <a:endParaRPr lang="en-US" dirty="0"/>
          </a:p>
        </p:txBody>
      </p:sp>
      <p:pic>
        <p:nvPicPr>
          <p:cNvPr id="6146" name="Picture 2"/>
          <p:cNvPicPr>
            <a:picLocks noChangeAspect="1" noChangeArrowheads="1"/>
          </p:cNvPicPr>
          <p:nvPr/>
        </p:nvPicPr>
        <p:blipFill>
          <a:blip r:embed="rId2"/>
          <a:srcRect/>
          <a:stretch>
            <a:fillRect/>
          </a:stretch>
        </p:blipFill>
        <p:spPr bwMode="auto">
          <a:xfrm>
            <a:off x="1386320" y="1905000"/>
            <a:ext cx="4752110" cy="2133600"/>
          </a:xfrm>
          <a:prstGeom prst="rect">
            <a:avLst/>
          </a:prstGeom>
          <a:noFill/>
          <a:ln w="9525">
            <a:noFill/>
            <a:miter lim="800000"/>
            <a:headEnd/>
            <a:tailEnd/>
          </a:ln>
          <a:effectLst/>
        </p:spPr>
      </p:pic>
      <p:sp>
        <p:nvSpPr>
          <p:cNvPr id="6147" name="Rectangle 3"/>
          <p:cNvSpPr>
            <a:spLocks noChangeArrowheads="1"/>
          </p:cNvSpPr>
          <p:nvPr/>
        </p:nvSpPr>
        <p:spPr bwMode="auto">
          <a:xfrm>
            <a:off x="609600" y="4648200"/>
            <a:ext cx="6096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latin typeface="Tahoma" pitchFamily="34" charset="0"/>
                <a:ea typeface="Times New Roman" pitchFamily="18" charset="0"/>
                <a:cs typeface="Tahoma" pitchFamily="34" charset="0"/>
              </a:rPr>
              <a:t>Name</a:t>
            </a:r>
            <a:r>
              <a:rPr kumimoji="0" lang="en-US" sz="24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restrictions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latin typeface="Tahoma" pitchFamily="34" charset="0"/>
                <a:ea typeface="Times New Roman" pitchFamily="18" charset="0"/>
                <a:cs typeface="Tahoma" pitchFamily="34" charset="0"/>
              </a:rPr>
              <a:t>Password</a:t>
            </a:r>
            <a:r>
              <a:rPr kumimoji="0" lang="en-US" sz="24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search08 (case sensitive)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1143000"/>
          </a:xfrm>
        </p:spPr>
        <p:txBody>
          <a:bodyPr>
            <a:normAutofit fontScale="90000"/>
          </a:bodyPr>
          <a:lstStyle/>
          <a:p>
            <a:r>
              <a:rPr lang="en-US" dirty="0" smtClean="0"/>
              <a:t>Type in the Microform Number (GS) and then press “Enter” on the keyboard.</a:t>
            </a:r>
            <a:endParaRPr lang="en-US" dirty="0"/>
          </a:p>
        </p:txBody>
      </p:sp>
      <p:pic>
        <p:nvPicPr>
          <p:cNvPr id="23554" name="Picture 2"/>
          <p:cNvPicPr>
            <a:picLocks noChangeAspect="1" noChangeArrowheads="1"/>
          </p:cNvPicPr>
          <p:nvPr/>
        </p:nvPicPr>
        <p:blipFill>
          <a:blip r:embed="rId2"/>
          <a:srcRect/>
          <a:stretch>
            <a:fillRect/>
          </a:stretch>
        </p:blipFill>
        <p:spPr bwMode="auto">
          <a:xfrm>
            <a:off x="838200" y="1371600"/>
            <a:ext cx="7423879" cy="5286264"/>
          </a:xfrm>
          <a:prstGeom prst="rect">
            <a:avLst/>
          </a:prstGeom>
          <a:noFill/>
          <a:ln w="9525">
            <a:noFill/>
            <a:miter lim="800000"/>
            <a:headEnd/>
            <a:tailEnd/>
          </a:ln>
          <a:effectLst/>
        </p:spPr>
      </p:pic>
      <p:sp>
        <p:nvSpPr>
          <p:cNvPr id="5" name="Oval 4"/>
          <p:cNvSpPr/>
          <p:nvPr/>
        </p:nvSpPr>
        <p:spPr>
          <a:xfrm>
            <a:off x="2362200" y="2438400"/>
            <a:ext cx="24384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the Restriction Codes</a:t>
            </a:r>
            <a:endParaRPr lang="en-US" dirty="0"/>
          </a:p>
        </p:txBody>
      </p:sp>
      <p:pic>
        <p:nvPicPr>
          <p:cNvPr id="24578" name="Picture 2"/>
          <p:cNvPicPr>
            <a:picLocks noChangeAspect="1" noChangeArrowheads="1"/>
          </p:cNvPicPr>
          <p:nvPr/>
        </p:nvPicPr>
        <p:blipFill>
          <a:blip r:embed="rId2"/>
          <a:srcRect/>
          <a:stretch>
            <a:fillRect/>
          </a:stretch>
        </p:blipFill>
        <p:spPr bwMode="auto">
          <a:xfrm>
            <a:off x="838200" y="1295400"/>
            <a:ext cx="7467600" cy="5317396"/>
          </a:xfrm>
          <a:prstGeom prst="rect">
            <a:avLst/>
          </a:prstGeom>
          <a:noFill/>
          <a:ln w="9525">
            <a:noFill/>
            <a:miter lim="800000"/>
            <a:headEnd/>
            <a:tailEnd/>
          </a:ln>
          <a:effectLst/>
        </p:spPr>
      </p:pic>
      <p:sp>
        <p:nvSpPr>
          <p:cNvPr id="5" name="Oval 4"/>
          <p:cNvSpPr/>
          <p:nvPr/>
        </p:nvSpPr>
        <p:spPr>
          <a:xfrm>
            <a:off x="1295400" y="3124200"/>
            <a:ext cx="4114800" cy="3810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762000" y="3962400"/>
            <a:ext cx="7620000" cy="1905000"/>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The image may be uploaded to the FamilySearch Wiki if any combination of these codes appear:  K1, L1, M1, N1, and R1.</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838200" y="1295400"/>
            <a:ext cx="7467600" cy="5317396"/>
          </a:xfrm>
          <a:prstGeom prst="rect">
            <a:avLst/>
          </a:prstGeom>
          <a:noFill/>
          <a:ln w="9525">
            <a:noFill/>
            <a:miter lim="800000"/>
            <a:headEnd/>
            <a:tailEnd/>
          </a:ln>
          <a:effectLst/>
        </p:spPr>
      </p:pic>
      <p:sp>
        <p:nvSpPr>
          <p:cNvPr id="5" name="Oval 4"/>
          <p:cNvSpPr/>
          <p:nvPr/>
        </p:nvSpPr>
        <p:spPr>
          <a:xfrm>
            <a:off x="1295400" y="3124200"/>
            <a:ext cx="4114800" cy="3810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962400"/>
            <a:ext cx="7620000" cy="1752600"/>
          </a:xfrm>
        </p:spPr>
        <p:txBody>
          <a:bodyPr>
            <a:normAutofit fontScale="90000"/>
          </a:bodyPr>
          <a:lstStyle/>
          <a:p>
            <a:r>
              <a:rPr lang="en-US" dirty="0" smtClean="0"/>
              <a:t>If any other codes exist in the Restrictions box, the image may not be uploaded.</a:t>
            </a:r>
            <a:endParaRPr lang="en-US"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View the Restriction Codes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11048</TotalTime>
  <Words>385</Words>
  <Application>Microsoft Office PowerPoint</Application>
  <PresentationFormat>On-screen Show (4:3)</PresentationFormat>
  <Paragraphs>23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ODBC Database Access: Restriction Search</vt:lpstr>
      <vt:lpstr>With the DBShortcut.mdb icon on your computer desktop, the Restriction Search database is ready to use.</vt:lpstr>
      <vt:lpstr>How to Use the Restriction Search Database</vt:lpstr>
      <vt:lpstr>Before checking the database . . .</vt:lpstr>
      <vt:lpstr>Locate the icon shown below on your desktop and click on it.</vt:lpstr>
      <vt:lpstr>In the login screen, type the username and password shown below. Click “OK”</vt:lpstr>
      <vt:lpstr>Type in the Microform Number (GS) and then press “Enter” on the keyboard.</vt:lpstr>
      <vt:lpstr>View the Restriction Codes</vt:lpstr>
      <vt:lpstr>If any other codes exist in the Restrictions box, the image may not be uploaded.</vt:lpstr>
      <vt:lpstr>Multiple Records may exist for a microform number if the circled number shown below reads more than “1”:</vt:lpstr>
      <vt:lpstr>Summary: Approved Codes for posting images online:</vt:lpstr>
    </vt:vector>
  </TitlesOfParts>
  <Company>LDS Church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ROACHA</dc:creator>
  <cp:lastModifiedBy>Michael Ritchey</cp:lastModifiedBy>
  <cp:revision>41</cp:revision>
  <dcterms:created xsi:type="dcterms:W3CDTF">2008-06-25T17:56:01Z</dcterms:created>
  <dcterms:modified xsi:type="dcterms:W3CDTF">2009-03-31T15:07:50Z</dcterms:modified>
</cp:coreProperties>
</file>